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24384000" cy="13716000"/>
  <p:notesSz cx="6858000" cy="9144000"/>
  <p:embeddedFontLst>
    <p:embeddedFont>
      <p:font typeface="Pretendard Bold" panose="020B0600000101010101" charset="-127"/>
      <p:bold r:id="rId17"/>
    </p:embeddedFont>
    <p:embeddedFont>
      <p:font typeface="Pretendard Medium" panose="020B0600000101010101" charset="-127"/>
      <p:bold r:id="rId18"/>
    </p:embeddedFont>
    <p:embeddedFont>
      <p:font typeface="Pretendard Regular" panose="020B0600000101010101" charset="-127"/>
      <p:regular r:id="rId19"/>
    </p:embeddedFont>
    <p:embeddedFont>
      <p:font typeface="Pretendard SemiBold" panose="020B0600000101010101" charset="-127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1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2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13000" y="8470900"/>
            <a:ext cx="10426700" cy="711200"/>
          </a:xfrm>
          <a:prstGeom prst="rect">
            <a:avLst/>
          </a:prstGeom>
        </p:spPr>
        <p:txBody>
          <a:bodyPr lIns="0" tIns="50799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999" b="0" i="0" u="none" strike="noStrike">
                <a:solidFill>
                  <a:srgbClr val="180D0A"/>
                </a:solidFill>
                <a:ea typeface="Pretendard SemiBold"/>
              </a:rPr>
              <a:t>피부타입</a:t>
            </a:r>
            <a:r>
              <a:rPr lang="en-US" sz="3999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180D0A"/>
                </a:solidFill>
                <a:ea typeface="Pretendard SemiBold"/>
              </a:rPr>
              <a:t>및</a:t>
            </a:r>
            <a:r>
              <a:rPr lang="en-US" sz="3999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180D0A"/>
                </a:solidFill>
                <a:ea typeface="Pretendard SemiBold"/>
              </a:rPr>
              <a:t>사용자</a:t>
            </a:r>
            <a:r>
              <a:rPr lang="en-US" sz="3999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180D0A"/>
                </a:solidFill>
                <a:ea typeface="Pretendard SemiBold"/>
              </a:rPr>
              <a:t>맞춤</a:t>
            </a:r>
            <a:r>
              <a:rPr lang="en-US" sz="3999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180D0A"/>
                </a:solidFill>
                <a:ea typeface="Pretendard SemiBold"/>
              </a:rPr>
              <a:t>자동</a:t>
            </a:r>
            <a:r>
              <a:rPr lang="en-US" sz="3999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180D0A"/>
                </a:solidFill>
                <a:ea typeface="Pretendard SemiBold"/>
              </a:rPr>
              <a:t>추천</a:t>
            </a:r>
            <a:r>
              <a:rPr lang="en-US" sz="3999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180D0A"/>
                </a:solidFill>
                <a:ea typeface="Pretendard SemiBold"/>
              </a:rPr>
              <a:t>서비스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13000" y="11315700"/>
            <a:ext cx="5715000" cy="952500"/>
          </a:xfrm>
          <a:prstGeom prst="rect">
            <a:avLst/>
          </a:prstGeom>
        </p:spPr>
        <p:txBody>
          <a:bodyPr lIns="0" tIns="3431" rIns="0" bIns="0" rtlCol="0" anchor="t"/>
          <a:lstStyle/>
          <a:p>
            <a:pPr lvl="0" algn="l">
              <a:lnSpc>
                <a:spcPct val="114538"/>
              </a:lnSpc>
            </a:pP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2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조</a:t>
            </a: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 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윤태현</a:t>
            </a: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, 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전익환</a:t>
            </a:r>
          </a:p>
          <a:p>
            <a:pPr lvl="0" algn="l">
              <a:lnSpc>
                <a:spcPct val="114538"/>
              </a:lnSpc>
            </a:pP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보고일시</a:t>
            </a: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. 2025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년</a:t>
            </a: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 10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월</a:t>
            </a: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 1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120100" y="12661900"/>
            <a:ext cx="2489200" cy="355600"/>
          </a:xfrm>
          <a:prstGeom prst="rect">
            <a:avLst/>
          </a:prstGeom>
        </p:spPr>
        <p:txBody>
          <a:bodyPr lIns="0" tIns="12700" rIns="0" bIns="0" rtlCol="0" anchor="t"/>
          <a:lstStyle/>
          <a:p>
            <a:pPr lvl="0" algn="r">
              <a:lnSpc>
                <a:spcPct val="107899"/>
              </a:lnSpc>
            </a:pPr>
            <a:r>
              <a:rPr lang="en" sz="2000" b="0" i="0" u="none" strike="noStrike" spc="-20">
                <a:solidFill>
                  <a:srgbClr val="FFFFFF"/>
                </a:solidFill>
                <a:latin typeface="Pretendard Medium"/>
              </a:rPr>
              <a:t>KOREA IT ACADEMY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48400" y="762000"/>
            <a:ext cx="2120900" cy="148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413000" y="4191000"/>
            <a:ext cx="14033500" cy="4229100"/>
          </a:xfrm>
          <a:prstGeom prst="rect">
            <a:avLst/>
          </a:prstGeom>
        </p:spPr>
        <p:txBody>
          <a:bodyPr lIns="0" tIns="253994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13333" b="0" i="0" u="none" strike="noStrike">
                <a:solidFill>
                  <a:srgbClr val="180D0A"/>
                </a:solidFill>
                <a:ea typeface="Pretendard SemiBold"/>
              </a:rPr>
              <a:t>빅데이터</a:t>
            </a:r>
          </a:p>
          <a:p>
            <a:pPr lvl="0" algn="l">
              <a:lnSpc>
                <a:spcPct val="91299"/>
              </a:lnSpc>
            </a:pPr>
            <a:r>
              <a:rPr lang="ko-KR" sz="13333" b="0" i="0" u="none" strike="noStrike">
                <a:solidFill>
                  <a:srgbClr val="2C2C2C"/>
                </a:solidFill>
                <a:ea typeface="Pretendard SemiBold"/>
              </a:rPr>
              <a:t>분석</a:t>
            </a:r>
            <a:r>
              <a:rPr lang="en-US" sz="13333" b="0" i="0" u="none" strike="noStrike">
                <a:solidFill>
                  <a:srgbClr val="2C2C2C"/>
                </a:solidFill>
                <a:latin typeface="Pretendard SemiBold"/>
              </a:rPr>
              <a:t> </a:t>
            </a:r>
            <a:r>
              <a:rPr lang="ko-KR" sz="13333" b="0" i="0" u="none" strike="noStrike">
                <a:solidFill>
                  <a:srgbClr val="2C2C2C"/>
                </a:solidFill>
                <a:ea typeface="Pretendard SemiBold"/>
              </a:rPr>
              <a:t>기획</a:t>
            </a:r>
            <a:r>
              <a:rPr lang="en-US" sz="13333" b="0" i="0" u="none" strike="noStrike">
                <a:solidFill>
                  <a:srgbClr val="2C2C2C"/>
                </a:solidFill>
                <a:latin typeface="Pretendard SemiBold"/>
              </a:rPr>
              <a:t> </a:t>
            </a:r>
            <a:r>
              <a:rPr lang="ko-KR" sz="13333" b="0" i="0" u="none" strike="noStrike">
                <a:solidFill>
                  <a:srgbClr val="2C2C2C"/>
                </a:solidFill>
                <a:ea typeface="Pretendard SemiBold"/>
              </a:rPr>
              <a:t>보고서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1700" y="11760200"/>
            <a:ext cx="5969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29300" y="2120900"/>
            <a:ext cx="12738100" cy="1308100"/>
          </a:xfrm>
          <a:prstGeom prst="rect">
            <a:avLst/>
          </a:prstGeom>
        </p:spPr>
        <p:txBody>
          <a:bodyPr lIns="0" tIns="93131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외부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Open API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600200" y="3911600"/>
          <a:ext cx="21182730" cy="8033296"/>
        </p:xfrm>
        <a:graphic>
          <a:graphicData uri="http://schemas.openxmlformats.org/drawingml/2006/table">
            <a:tbl>
              <a:tblPr/>
              <a:tblGrid>
                <a:gridCol w="904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3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7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15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68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266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12863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번호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제공처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API /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엔드포인트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메서드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Base URL · Endpoint(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예시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비고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73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1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공공데이터포털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전성분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GET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https://api.data.go.kr/cosmetic/ingredients?productId={id}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안전성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73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2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식품의약품안전처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(KFDA)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의약외품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안전성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GET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https://openapi.mfds.go.kr/safety/check?ingredient={name}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알러지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73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3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네이버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쇼핑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검색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GET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https://openapi.naver.com/v1/search/shop.json?query={keyword}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73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4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카카오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검색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좌표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GET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https://dapi.kakao.com/v2/local/search/address.json?query={address}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배송지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473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5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Vision API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POST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https://vision.googleapis.com/v1/images:annotate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726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6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AWS Comprehend /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Naver Clova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감성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POST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https://language.googleapis.com/v1/documents:analyzeSentiment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감성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긍정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/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피드백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1473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7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Twilio /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카카오톡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비즈메시지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메시지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발송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POST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https://api.twilio.com/2010-04-01/Accounts/{id}/Messages.json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이벤트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메시지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발송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1473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8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Google Analytics API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GET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https://analyticsreporting.googleapis.com/v4/reports:batchGet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행동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841500" y="762000"/>
            <a:ext cx="30734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29300" y="1358900"/>
            <a:ext cx="12738100" cy="1308100"/>
          </a:xfrm>
          <a:prstGeom prst="rect">
            <a:avLst/>
          </a:prstGeom>
        </p:spPr>
        <p:txBody>
          <a:bodyPr lIns="0" tIns="93131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내부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Open API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825885"/>
              </p:ext>
            </p:extLst>
          </p:nvPr>
        </p:nvGraphicFramePr>
        <p:xfrm>
          <a:off x="1435100" y="2870200"/>
          <a:ext cx="21505891" cy="9923121"/>
        </p:xfrm>
        <a:graphic>
          <a:graphicData uri="http://schemas.openxmlformats.org/drawingml/2006/table">
            <a:tbl>
              <a:tblPr/>
              <a:tblGrid>
                <a:gridCol w="1853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6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6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18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604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10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7266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시스템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API /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엔드포인트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메서드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요청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파라미터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/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바디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반환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자료형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비고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7828">
                <a:tc rowSpan="9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API GW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/users/{userId}/profile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GET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userId: String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{id:String, name:String, skinType:String, preference:[String]}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프로필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조회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782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/users/{userId}/orders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GET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userId: String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[ {orderId:String, productId:String, status:String, date:Date} ]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조회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782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/products/{productId}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GET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productId: String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{id:String, name:String, brand:String, price:Number, ingredients:[String]}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조회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782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/products/recommend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POST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{userId:String, context:{weather:String, season:String}}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[ {id:String, name:String, score:Number} ]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782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/reviews/{productId}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GET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productId: String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[ {reviewId:String, userId:String, sentiment:String, text:String} ]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+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감성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782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/inventory/{productId}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GET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productId: String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{productId:String, stock:Number}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재고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확인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2782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/cart/{userId}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POST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{userId:String, productId:String, qty:Number}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{status:String, cartId:String}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장바구니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담기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2782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/orders/create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POST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{userId:String, items:[{productId:String, qty:Number}], address:String}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{orderId:String, status:String}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생성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2782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/delivery/{orderId}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GET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orderId:String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{orderId:String, status:String, trackingNo:String}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배송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상태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조회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841500" y="762000"/>
            <a:ext cx="30734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29300" y="1244600"/>
            <a:ext cx="12725400" cy="1257300"/>
          </a:xfrm>
          <a:prstGeom prst="rect">
            <a:avLst/>
          </a:prstGeom>
        </p:spPr>
        <p:txBody>
          <a:bodyPr lIns="0" tIns="89744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7066" b="0" i="0" u="none" strike="noStrike">
                <a:solidFill>
                  <a:srgbClr val="180D0A"/>
                </a:solidFill>
                <a:ea typeface="Pretendard Bold"/>
              </a:rPr>
              <a:t>데이터</a:t>
            </a:r>
            <a:r>
              <a:rPr lang="en-US" sz="7066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066" b="0" i="0" u="none" strike="noStrike">
                <a:solidFill>
                  <a:srgbClr val="180D0A"/>
                </a:solidFill>
                <a:ea typeface="Pretendard Bold"/>
              </a:rPr>
              <a:t>분석</a:t>
            </a:r>
            <a:r>
              <a:rPr lang="en-US" sz="7066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066" b="0" i="0" u="none" strike="noStrike">
                <a:solidFill>
                  <a:srgbClr val="180D0A"/>
                </a:solidFill>
                <a:ea typeface="Pretendard Bold"/>
              </a:rPr>
              <a:t>기획</a:t>
            </a:r>
            <a:r>
              <a:rPr lang="en-US" sz="7066" b="0" i="0" u="none" strike="noStrike">
                <a:solidFill>
                  <a:srgbClr val="180D0A"/>
                </a:solidFill>
                <a:latin typeface="Pretendard Bold"/>
              </a:rPr>
              <a:t> (</a:t>
            </a:r>
            <a:r>
              <a:rPr lang="ko-KR" sz="7066" b="0" i="0" u="none" strike="noStrike">
                <a:solidFill>
                  <a:srgbClr val="180D0A"/>
                </a:solidFill>
                <a:ea typeface="Pretendard Bold"/>
              </a:rPr>
              <a:t>분류</a:t>
            </a:r>
            <a:r>
              <a:rPr lang="en-US" sz="7066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066" b="0" i="0" u="none" strike="noStrike">
                <a:solidFill>
                  <a:srgbClr val="180D0A"/>
                </a:solidFill>
                <a:ea typeface="Pretendard Bold"/>
              </a:rPr>
              <a:t>기반</a:t>
            </a:r>
            <a:r>
              <a:rPr lang="en-US" sz="7066" b="0" i="0" u="none" strike="noStrike">
                <a:solidFill>
                  <a:srgbClr val="180D0A"/>
                </a:solidFill>
                <a:latin typeface="Pretendard Bold"/>
              </a:rPr>
              <a:t>)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994937"/>
              </p:ext>
            </p:extLst>
          </p:nvPr>
        </p:nvGraphicFramePr>
        <p:xfrm>
          <a:off x="1651000" y="2819400"/>
          <a:ext cx="21082398" cy="9968782"/>
        </p:xfrm>
        <a:graphic>
          <a:graphicData uri="http://schemas.openxmlformats.org/drawingml/2006/table">
            <a:tbl>
              <a:tblPr/>
              <a:tblGrid>
                <a:gridCol w="91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2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33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700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번호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246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1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범위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피부타입과 취향 데이터를 활용하여 제품 선호 여부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비추천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를 분류</a:t>
                      </a:r>
                      <a:endParaRPr lang="en-US" altLang="ko-KR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범위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연령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피부타입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지성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건성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복합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),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고민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여드름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주름 등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),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선호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기피 성분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제품 카테고리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리뷰 데이터 활용</a:t>
                      </a:r>
                      <a:endParaRPr lang="ko-KR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2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선정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기본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모델</a:t>
                      </a:r>
                      <a:r>
                        <a:rPr lang="en-US" alt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로지스틱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회귀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(Logistic Regression)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고급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모델</a:t>
                      </a:r>
                      <a:r>
                        <a:rPr lang="en-US" alt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Random Forest, </a:t>
                      </a:r>
                      <a:r>
                        <a:rPr lang="en-US" altLang="ko-KR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XGBoost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Neural Network</a:t>
                      </a: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활용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방식</a:t>
                      </a:r>
                      <a:r>
                        <a:rPr lang="en-US" alt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“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피부타입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성분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리뷰 감정 정보를 종합해 “추천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비추천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” 분류 결과 제공</a:t>
                      </a:r>
                      <a:endParaRPr lang="ko-KR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12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3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절차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프로세스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문제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정의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(Problem Definition)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수집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(Data Collection)</a:t>
                      </a: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전처리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(Data Preprocessing)</a:t>
                      </a: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탐색적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분석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(EDA)</a:t>
                      </a: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분할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(Train/Test Split)</a:t>
                      </a: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모델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선택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및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학습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(Model Training)</a:t>
                      </a: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모델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평가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(Model Evaluation)</a:t>
                      </a: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모델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개선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(Model Optimization)</a:t>
                      </a: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모델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배포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및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활용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(Deployment)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760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4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도구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환경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언어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라이브러리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Python (scikit-learn, TensorFlow, </a:t>
                      </a:r>
                      <a:r>
                        <a:rPr lang="en-US" altLang="ko-KR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Keras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NLTK/</a:t>
                      </a:r>
                      <a:r>
                        <a:rPr lang="en-US" altLang="ko-KR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TextBlob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환경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: </a:t>
                      </a:r>
                      <a:r>
                        <a:rPr lang="en-US" sz="20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Jupyter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Notebook, </a:t>
                      </a:r>
                      <a:r>
                        <a:rPr lang="en-US" sz="20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Colab</a:t>
                      </a:r>
                      <a:endParaRPr lang="en-US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시각화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설명가능성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: matplotlib, seaborn, SHAP/LIME(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특징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중요도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국소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설명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5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평가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지표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Accuracy(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정확도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), Precision(</a:t>
                      </a:r>
                      <a:r>
                        <a:rPr lang="ko-KR" alt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정밀도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), Recall(</a:t>
                      </a:r>
                      <a:r>
                        <a:rPr lang="ko-KR" altLang="en-US" sz="20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재현율</a:t>
                      </a:r>
                      <a:r>
                        <a:rPr lang="en-US" alt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F1-Score(macro/weighted)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ROC-AUC(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이진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다중클래스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sz="20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OvR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), PR-AUC(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불균형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시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권장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Confusion Matrix, KS-Statistic(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선택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6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효과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피부타입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취향에 따른 제품 분류 정확도 향상</a:t>
                      </a:r>
                      <a:endParaRPr lang="en-US" altLang="ko-KR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고객별 불필요한 제품 추천 감소 → 만족도 증가</a:t>
                      </a:r>
                      <a:endParaRPr lang="en-US" altLang="ko-KR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제품 기획 및 마케팅에서 활용할 수 있는 세분화된 인사이트 제공</a:t>
                      </a:r>
                      <a:endParaRPr lang="ko-KR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346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7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결론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본 프로젝트는 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분류 모델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활용해 사용자별 제품 선호 여부를 효과적으로 예측하는 것을 목표로 한다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운영 단계에서는 데이터 불균형 처리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(SMOTE/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가중치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),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설명가능성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(SHAP)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확보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성능 모니터링을 통해 지속적인 개선을 추진한다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2578100" y="762000"/>
            <a:ext cx="16002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8000" b="0" i="0" u="none" strike="noStrike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29300" y="1473200"/>
            <a:ext cx="12725400" cy="1257300"/>
          </a:xfrm>
          <a:prstGeom prst="rect">
            <a:avLst/>
          </a:prstGeom>
        </p:spPr>
        <p:txBody>
          <a:bodyPr lIns="0" tIns="89744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7066" b="0" i="0" u="none" strike="noStrike">
                <a:solidFill>
                  <a:srgbClr val="180D0A"/>
                </a:solidFill>
                <a:ea typeface="Pretendard Bold"/>
              </a:rPr>
              <a:t>분석</a:t>
            </a:r>
            <a:r>
              <a:rPr lang="en-US" sz="7066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066" b="0" i="0" u="none" strike="noStrike">
                <a:solidFill>
                  <a:srgbClr val="180D0A"/>
                </a:solidFill>
                <a:ea typeface="Pretendard Bold"/>
              </a:rPr>
              <a:t>모델링</a:t>
            </a:r>
            <a:r>
              <a:rPr lang="en-US" sz="7066" b="0" i="0" u="none" strike="noStrike">
                <a:solidFill>
                  <a:srgbClr val="180D0A"/>
                </a:solidFill>
                <a:latin typeface="Pretendard Bold"/>
              </a:rPr>
              <a:t> (</a:t>
            </a:r>
            <a:r>
              <a:rPr lang="ko-KR" sz="7066" b="0" i="0" u="none" strike="noStrike">
                <a:solidFill>
                  <a:srgbClr val="180D0A"/>
                </a:solidFill>
                <a:ea typeface="Pretendard Bold"/>
              </a:rPr>
              <a:t>분류</a:t>
            </a:r>
            <a:r>
              <a:rPr lang="en-US" sz="7066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066" b="0" i="0" u="none" strike="noStrike">
                <a:solidFill>
                  <a:srgbClr val="180D0A"/>
                </a:solidFill>
                <a:ea typeface="Pretendard Bold"/>
              </a:rPr>
              <a:t>기반</a:t>
            </a:r>
            <a:r>
              <a:rPr lang="en-US" sz="7066" b="0" i="0" u="none" strike="noStrike">
                <a:solidFill>
                  <a:srgbClr val="180D0A"/>
                </a:solidFill>
                <a:latin typeface="Pretendard Bold"/>
              </a:rPr>
              <a:t>)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870297"/>
              </p:ext>
            </p:extLst>
          </p:nvPr>
        </p:nvGraphicFramePr>
        <p:xfrm>
          <a:off x="1651000" y="3060700"/>
          <a:ext cx="21082703" cy="9582151"/>
        </p:xfrm>
        <a:graphic>
          <a:graphicData uri="http://schemas.openxmlformats.org/drawingml/2006/table">
            <a:tbl>
              <a:tblPr/>
              <a:tblGrid>
                <a:gridCol w="91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2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34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700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번호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447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1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방법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피부타입과 취향 데이터를 활용하여 제품 선호 여부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비추천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분류 </a:t>
                      </a:r>
                      <a:b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지도학습 기반 분류 모델을 설계하여 맞춤형 추천 정확도 향상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766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2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근거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로지스틱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회귀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(Logistic Regression) :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단순하고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해석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용이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랜덤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포레스트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(Random Forest) :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비선형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관계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학습에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강점</a:t>
                      </a: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서포트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벡터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머신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(SVM) :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고차원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분류에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적합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
</a:t>
                      </a:r>
                      <a:r>
                        <a:rPr lang="en-US" altLang="ko-KR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XGBoost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신경망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대규모 데이터와 복잡한 패턴 학습에 효과적</a:t>
                      </a:r>
                      <a:endParaRPr lang="en-US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9631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3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전처리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특징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엔지니어링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sz="20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전처리</a:t>
                      </a:r>
                      <a:r>
                        <a:rPr lang="en-US" alt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결측치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처리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텍스트 정제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수치형 변수 스케일링</a:t>
                      </a:r>
                      <a:endParaRPr lang="en-US" altLang="ko-KR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특징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생성</a:t>
                      </a:r>
                      <a:r>
                        <a:rPr lang="en-US" alt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피부타입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+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연령대 조합 변수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성분 기반 선호도 변수</a:t>
                      </a:r>
                      <a:endParaRPr lang="en-US" altLang="ko-KR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불균형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처리</a:t>
                      </a:r>
                      <a:r>
                        <a:rPr lang="en-US" alt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SMOTE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기법을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활용해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학습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861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4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계획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모델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관리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체계</a:t>
                      </a:r>
                      <a:r>
                        <a:rPr lang="en-US" alt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버전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관리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파라미터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튜닝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기록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저장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운영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환경</a:t>
                      </a:r>
                      <a:r>
                        <a:rPr lang="en-US" alt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REST API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형태로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배포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실시간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요청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시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분류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결과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제공</a:t>
                      </a: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모니터링</a:t>
                      </a:r>
                      <a:r>
                        <a:rPr lang="en-US" alt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Accuracy/F1-score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변화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추적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및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주기적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재학습</a:t>
                      </a:r>
                      <a:endParaRPr lang="ko-KR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0516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5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평가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기준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Accuracy (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정확도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Precision·Recall·F1-score (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품질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평가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ROC-AUC (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이진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분류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성능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종합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지표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81723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6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효과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취향과 피부타입에 따른 추천 정확도 향상</a:t>
                      </a:r>
                      <a:endParaRPr lang="en-US" altLang="ko-KR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불필요한 제품 추천 감소 → 고객 만족도 및 충성도 제고</a:t>
                      </a:r>
                      <a:endParaRPr lang="en-US" altLang="ko-KR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마케팅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제품 기획에서 활용 가능한 세그먼트 기반 인사이트 제공</a:t>
                      </a:r>
                      <a:endParaRPr lang="ko-KR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786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7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결론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본 프로젝트는 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분류 기반 추천 모델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활용하여 사용자별 제품 선호 여부를 예측한다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 결과를 서비스 추천 시스템에 반영해 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개인 맞춤형 경험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제공하고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동시에 기업의 마케팅 및 제품 전략 수립에도 기여한다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2565400" y="762000"/>
            <a:ext cx="16129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8000" b="0" i="0" u="none" strike="noStrike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29300" y="1117600"/>
            <a:ext cx="12725400" cy="1257300"/>
          </a:xfrm>
          <a:prstGeom prst="rect">
            <a:avLst/>
          </a:prstGeom>
        </p:spPr>
        <p:txBody>
          <a:bodyPr lIns="0" tIns="89744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7066" b="0" i="0" u="none" strike="noStrike">
                <a:solidFill>
                  <a:srgbClr val="180D0A"/>
                </a:solidFill>
                <a:ea typeface="Pretendard Bold"/>
              </a:rPr>
              <a:t>분석</a:t>
            </a:r>
            <a:r>
              <a:rPr lang="en-US" sz="7066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066" b="0" i="0" u="none" strike="noStrike">
                <a:solidFill>
                  <a:srgbClr val="180D0A"/>
                </a:solidFill>
                <a:ea typeface="Pretendard Bold"/>
              </a:rPr>
              <a:t>결과</a:t>
            </a:r>
            <a:r>
              <a:rPr lang="en-US" sz="7066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066" b="0" i="0" u="none" strike="noStrike">
                <a:solidFill>
                  <a:srgbClr val="180D0A"/>
                </a:solidFill>
                <a:ea typeface="Pretendard Bold"/>
              </a:rPr>
              <a:t>적용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874490"/>
              </p:ext>
            </p:extLst>
          </p:nvPr>
        </p:nvGraphicFramePr>
        <p:xfrm>
          <a:off x="1651000" y="2641600"/>
          <a:ext cx="21082703" cy="10220070"/>
        </p:xfrm>
        <a:graphic>
          <a:graphicData uri="http://schemas.openxmlformats.org/drawingml/2006/table">
            <a:tbl>
              <a:tblPr/>
              <a:tblGrid>
                <a:gridCol w="91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2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34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700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번호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1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시각화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방안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대시보드 구성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피부타입별 사용자 분포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성분 선호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기피 현황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제품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TOP 5</a:t>
                      </a: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시각화 도구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Tableau, Power BI, Python(matplotlib, seaborn)</a:t>
                      </a: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예시 차트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파이차트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피부타입 비율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), </a:t>
                      </a:r>
                      <a:r>
                        <a:rPr lang="ko-KR" altLang="en-US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바차트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제품 카테고리별 선호도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), </a:t>
                      </a:r>
                      <a:r>
                        <a:rPr lang="ko-KR" altLang="en-US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워드클라우드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리뷰 키워드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),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트렌드 라인차트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성분 선호 변화 추이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en-US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32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2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협업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실행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계획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참여 주체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화장품 브랜드사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온라인 쇼핑몰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</a:t>
                      </a:r>
                      <a:r>
                        <a:rPr lang="ko-KR" altLang="en-US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분석팀</a:t>
                      </a:r>
                      <a:endParaRPr lang="en-US" altLang="ko-KR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역할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분담</a:t>
                      </a:r>
                      <a:r>
                        <a:rPr lang="en-US" alt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제공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브랜드사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 /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모델 구축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데이터팀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 /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서비스 운영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플랫폼 기업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협업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방식</a:t>
                      </a:r>
                      <a:r>
                        <a:rPr lang="en-US" alt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정기 회의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API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공유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공동 마케팅</a:t>
                      </a:r>
                      <a:endParaRPr lang="en-US" altLang="ko-KR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보고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체계</a:t>
                      </a:r>
                      <a:r>
                        <a:rPr lang="en-US" alt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월간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성과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보고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및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분기별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개선안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제시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7943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3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비즈니스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전략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14538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서비스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단계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적용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
    1. 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시범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운영</a:t>
                      </a:r>
                      <a:r>
                        <a:rPr lang="en-US" alt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특정 제품군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예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스킨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로션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에 추천 시스템 시범 서비스 제공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
    2. 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확대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적용</a:t>
                      </a:r>
                      <a:r>
                        <a:rPr lang="en-US" alt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피부타입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연령대별 데이터 누적 시 추천 정확도 개선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
    3. 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전국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서비스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확장</a:t>
                      </a:r>
                      <a:r>
                        <a:rPr lang="en-US" alt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모든 화장품 카테고리로 확대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주요 쇼핑몰과 연계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활용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방안</a:t>
                      </a:r>
                      <a:endParaRPr lang="en-US" altLang="ko-KR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Tx/>
                        <a:buNone/>
                      </a:pPr>
                      <a:r>
                        <a:rPr lang="en-US" alt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   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1.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마케팅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고객 세분화에 기반한 타겟 광고 및 프로모션 활용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
    2.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제품 개발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선호 성분 및 트렌드 분석 결과를 신규 제품 기획에 반영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
    3.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고객 관리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개인 맞춤 추천을 통해 장기 고객 유지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재구매율 증대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</a:p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Tx/>
                        <a:buNone/>
                      </a:pPr>
                      <a:r>
                        <a:rPr lang="en-US" alt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   4.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전략 수립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브랜드별 경쟁 제품 분석 및 차별화 전략 도출</a:t>
                      </a:r>
                      <a:endParaRPr lang="ko-KR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2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4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응용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프로그램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연계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방안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모바일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앱</a:t>
                      </a:r>
                      <a:r>
                        <a:rPr lang="en-US" alt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프로필 기반 실시간 추천 제공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
-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웹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플랫폼</a:t>
                      </a:r>
                      <a:r>
                        <a:rPr lang="en-US" alt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쇼핑몰 내 개인 맞춤 추천 위젯 제공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
-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외부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서비스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연계</a:t>
                      </a:r>
                      <a:r>
                        <a:rPr lang="en-US" alt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카카오톡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네이버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API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와 연동해 제품 추천 알림 제공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
-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실시간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업데이트</a:t>
                      </a:r>
                      <a:r>
                        <a:rPr lang="en-US" altLang="ko-KR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인스타그램 등에서 인기 성분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제품 트렌드 반영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2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5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효과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맞춤형 추천 정확도 향상 → 구매 만족도 및 충성도 증가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
-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브랜드사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불필요한 마케팅 비용 절감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타겟 마케팅 효율성 강화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
-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플랫폼사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체류 시간 증가 및 재구매율 상승</a:t>
                      </a:r>
                      <a:r>
                        <a:rPr lang="en-US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
-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시장 경쟁력 강화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6246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6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결론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본 프로젝트는 피부타입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취향 데이터를 활용한 추천 결과를 실제 서비스에 적용하여 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맞춤형 사용자 경험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제공한다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협업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서비스 확장 전략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응용 프로그램 연계를 통해 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실질적이고 지속 가능한 비즈니스 가치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창출이 가능하다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2578100" y="762000"/>
            <a:ext cx="15875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8000" b="0" i="0" u="none" strike="noStrike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2743200"/>
            <a:ext cx="22720300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2800" y="2501900"/>
            <a:ext cx="3771900" cy="200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8877300"/>
            <a:ext cx="3606800" cy="977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781800" y="9144000"/>
            <a:ext cx="3022600" cy="43180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399" b="0" i="0" u="none" strike="noStrike">
                <a:solidFill>
                  <a:srgbClr val="FFFFFF"/>
                </a:solidFill>
                <a:latin typeface="Pretendard Medium"/>
              </a:rPr>
              <a:t>2</a:t>
            </a:r>
            <a:r>
              <a:rPr lang="ko-KR" sz="2399" b="0" i="0" u="none" strike="noStrike">
                <a:solidFill>
                  <a:srgbClr val="FFFFFF"/>
                </a:solidFill>
                <a:ea typeface="Pretendard Medium"/>
              </a:rPr>
              <a:t>조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3500" y="8877300"/>
            <a:ext cx="3606800" cy="977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515600" y="9144000"/>
            <a:ext cx="3022600" cy="43180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399" b="0" i="0" u="none" strike="noStrike">
                <a:solidFill>
                  <a:srgbClr val="180D0A"/>
                </a:solidFill>
                <a:ea typeface="Pretendard Medium"/>
              </a:rPr>
              <a:t>윤태현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8877300"/>
            <a:ext cx="3606800" cy="977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236700" y="9144000"/>
            <a:ext cx="3022600" cy="43180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399" b="0" i="0" u="none" strike="noStrike">
                <a:solidFill>
                  <a:srgbClr val="180D0A"/>
                </a:solidFill>
                <a:ea typeface="Pretendard Medium"/>
              </a:rPr>
              <a:t>전익환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170900" y="10769600"/>
            <a:ext cx="2489200" cy="355600"/>
          </a:xfrm>
          <a:prstGeom prst="rect">
            <a:avLst/>
          </a:prstGeom>
        </p:spPr>
        <p:txBody>
          <a:bodyPr lIns="0" tIns="12700" rIns="0" bIns="0" rtlCol="0" anchor="t"/>
          <a:lstStyle/>
          <a:p>
            <a:pPr lvl="0" algn="r">
              <a:lnSpc>
                <a:spcPct val="107899"/>
              </a:lnSpc>
            </a:pPr>
            <a:r>
              <a:rPr lang="en" sz="2000" b="0" i="0" u="none" strike="noStrike" spc="-20">
                <a:solidFill>
                  <a:srgbClr val="FFFFFF"/>
                </a:solidFill>
                <a:latin typeface="Pretendard Medium"/>
              </a:rPr>
              <a:t>KOREA IT ACADEMY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42500" y="9817100"/>
            <a:ext cx="596900" cy="685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18300" y="2743200"/>
            <a:ext cx="2120900" cy="1485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715000" y="5372100"/>
            <a:ext cx="12966700" cy="2374900"/>
          </a:xfrm>
          <a:prstGeom prst="rect">
            <a:avLst/>
          </a:prstGeom>
        </p:spPr>
        <p:txBody>
          <a:bodyPr lIns="0" tIns="16933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13333" b="0" i="0" u="none" strike="noStrike">
                <a:solidFill>
                  <a:srgbClr val="180D0A"/>
                </a:solidFill>
                <a:latin typeface="Pretendard Bold"/>
              </a:rPr>
              <a:t> 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00" y="2540000"/>
            <a:ext cx="35560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10800" y="1879600"/>
            <a:ext cx="774700" cy="469900"/>
          </a:xfrm>
          <a:prstGeom prst="rect">
            <a:avLst/>
          </a:prstGeom>
        </p:spPr>
        <p:txBody>
          <a:bodyPr lIns="0" tIns="1693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2666" b="0" i="0" u="none" strike="noStrike">
                <a:solidFill>
                  <a:srgbClr val="54443F"/>
                </a:solidFill>
                <a:latin typeface="Pretendard Medium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90000" y="2806700"/>
            <a:ext cx="3429000" cy="546100"/>
          </a:xfrm>
          <a:prstGeom prst="rect">
            <a:avLst/>
          </a:prstGeom>
        </p:spPr>
        <p:txBody>
          <a:bodyPr lIns="0" tIns="1947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요건</a:t>
            </a:r>
            <a:r>
              <a:rPr lang="en-US" sz="3066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정의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66200" y="3683000"/>
            <a:ext cx="3568700" cy="21336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기존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요구사항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분석표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요구사항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명세화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Use Case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명세서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검증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기법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: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검토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00" y="7378700"/>
            <a:ext cx="35560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5700" y="7378700"/>
            <a:ext cx="35560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10800" y="6705600"/>
            <a:ext cx="774700" cy="469900"/>
          </a:xfrm>
          <a:prstGeom prst="rect">
            <a:avLst/>
          </a:prstGeom>
        </p:spPr>
        <p:txBody>
          <a:bodyPr lIns="0" tIns="1693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2666" b="0" i="0" u="none" strike="noStrike">
                <a:solidFill>
                  <a:srgbClr val="54443F"/>
                </a:solidFill>
                <a:latin typeface="Pretendard Medium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40000" y="6705600"/>
            <a:ext cx="774700" cy="469900"/>
          </a:xfrm>
          <a:prstGeom prst="rect">
            <a:avLst/>
          </a:prstGeom>
        </p:spPr>
        <p:txBody>
          <a:bodyPr lIns="0" tIns="1693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2666" b="0" i="0" u="none" strike="noStrike">
                <a:solidFill>
                  <a:srgbClr val="54443F"/>
                </a:solidFill>
                <a:latin typeface="Pretendard Medium"/>
              </a:rPr>
              <a:t>05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51900" y="7645400"/>
            <a:ext cx="3505200" cy="546100"/>
          </a:xfrm>
          <a:prstGeom prst="rect">
            <a:avLst/>
          </a:prstGeom>
        </p:spPr>
        <p:txBody>
          <a:bodyPr lIns="0" tIns="1947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3066" b="0" i="0" u="none" strike="noStrike">
                <a:solidFill>
                  <a:srgbClr val="180D0A"/>
                </a:solidFill>
                <a:ea typeface="Pretendard SemiBold"/>
              </a:rPr>
              <a:t>모델링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68400" y="7645400"/>
            <a:ext cx="3505200" cy="546100"/>
          </a:xfrm>
          <a:prstGeom prst="rect">
            <a:avLst/>
          </a:prstGeom>
        </p:spPr>
        <p:txBody>
          <a:bodyPr lIns="0" tIns="1947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결과</a:t>
            </a:r>
            <a:r>
              <a:rPr lang="en-US" sz="3066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적용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53500" y="8547100"/>
            <a:ext cx="4775200" cy="38227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모델링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목적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접근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방법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후보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기법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선정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근거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데이터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전처리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특징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 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엔지니어링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모델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관리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운영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계획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성능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평가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기준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기대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효과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" sz="2466" b="0" i="0" u="none" strike="noStrike">
                <a:solidFill>
                  <a:srgbClr val="2C2C2C"/>
                </a:solidFill>
                <a:ea typeface="Pretendard Regular"/>
              </a:rPr>
              <a:t>결론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70000" y="8547100"/>
            <a:ext cx="3568700" cy="32639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결과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시각화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방안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협업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실행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계획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비즈니스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적용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전략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응용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프로그램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연계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방안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기대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효과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" sz="2466" b="0" i="0" u="none" strike="noStrike">
                <a:solidFill>
                  <a:srgbClr val="2C2C2C"/>
                </a:solidFill>
                <a:ea typeface="Pretendard Regular"/>
              </a:rPr>
              <a:t>결론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400" y="2540000"/>
            <a:ext cx="35560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5265400" y="1879600"/>
            <a:ext cx="774700" cy="469900"/>
          </a:xfrm>
          <a:prstGeom prst="rect">
            <a:avLst/>
          </a:prstGeom>
        </p:spPr>
        <p:txBody>
          <a:bodyPr lIns="0" tIns="1693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2666" b="0" i="0" u="none" strike="noStrike">
                <a:solidFill>
                  <a:srgbClr val="54443F"/>
                </a:solidFill>
                <a:latin typeface="Pretendard Medium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173200" y="2806700"/>
            <a:ext cx="2959100" cy="546100"/>
          </a:xfrm>
          <a:prstGeom prst="rect">
            <a:avLst/>
          </a:prstGeom>
        </p:spPr>
        <p:txBody>
          <a:bodyPr lIns="0" tIns="1947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데이터</a:t>
            </a:r>
            <a:r>
              <a:rPr lang="en-US" sz="3066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확보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008100" y="3695700"/>
            <a:ext cx="3568700" cy="21336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개념적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설계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논리적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설계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외부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Open API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내부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수집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API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3000" y="2540000"/>
            <a:ext cx="3556000" cy="25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0307300" y="1879600"/>
            <a:ext cx="774700" cy="469900"/>
          </a:xfrm>
          <a:prstGeom prst="rect">
            <a:avLst/>
          </a:prstGeom>
        </p:spPr>
        <p:txBody>
          <a:bodyPr lIns="0" tIns="1693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2666" b="0" i="0" u="none" strike="noStrike">
                <a:solidFill>
                  <a:srgbClr val="54443F"/>
                </a:solidFill>
                <a:latin typeface="Pretendard Medium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215100" y="2806700"/>
            <a:ext cx="2959100" cy="546100"/>
          </a:xfrm>
          <a:prstGeom prst="rect">
            <a:avLst/>
          </a:prstGeom>
        </p:spPr>
        <p:txBody>
          <a:bodyPr lIns="0" tIns="1947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데이터</a:t>
            </a:r>
            <a:r>
              <a:rPr lang="en-US" sz="3066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탐색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062700" y="3683000"/>
            <a:ext cx="3568700" cy="38227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목적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범위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회귀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기법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선정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절차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프로세스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도구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환경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성능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평가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지표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기대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효과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" sz="2466" b="0" i="0" u="none" strike="noStrike">
                <a:solidFill>
                  <a:srgbClr val="2C2C2C"/>
                </a:solidFill>
                <a:ea typeface="Pretendard Regular"/>
              </a:rPr>
              <a:t>결론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524000" y="6146800"/>
            <a:ext cx="6400800" cy="1422400"/>
          </a:xfrm>
          <a:prstGeom prst="rect">
            <a:avLst/>
          </a:prstGeom>
        </p:spPr>
        <p:txBody>
          <a:bodyPr lIns="0" tIns="10159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7998" b="0" i="0" u="none" strike="noStrike">
                <a:solidFill>
                  <a:srgbClr val="180D0A"/>
                </a:solidFill>
                <a:latin typeface="Pretendard SemiBold"/>
              </a:rPr>
              <a:t>CONTENTS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400" y="762000"/>
            <a:ext cx="2120900" cy="14859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1120100" y="12661900"/>
            <a:ext cx="2489200" cy="355600"/>
          </a:xfrm>
          <a:prstGeom prst="rect">
            <a:avLst/>
          </a:prstGeom>
        </p:spPr>
        <p:txBody>
          <a:bodyPr lIns="0" tIns="12700" rIns="0" bIns="0" rtlCol="0" anchor="t"/>
          <a:lstStyle/>
          <a:p>
            <a:pPr lvl="0" algn="r">
              <a:lnSpc>
                <a:spcPct val="107899"/>
              </a:lnSpc>
            </a:pPr>
            <a:r>
              <a:rPr lang="en" sz="2000" b="0" i="0" u="none" strike="noStrike" spc="-20">
                <a:solidFill>
                  <a:srgbClr val="FFFFFF"/>
                </a:solidFill>
                <a:latin typeface="Pretendard Medium"/>
              </a:rPr>
              <a:t>KOREA IT ACADEMY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91700" y="11760200"/>
            <a:ext cx="5969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79600" y="762000"/>
            <a:ext cx="29718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01-01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29300" y="2197100"/>
            <a:ext cx="12738100" cy="1308100"/>
          </a:xfrm>
          <a:prstGeom prst="rect">
            <a:avLst/>
          </a:prstGeom>
        </p:spPr>
        <p:txBody>
          <a:bodyPr lIns="0" tIns="93131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기존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요구사항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분석표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0100" y="5727700"/>
            <a:ext cx="952500" cy="952500"/>
          </a:xfrm>
          <a:prstGeom prst="rect">
            <a:avLst/>
          </a:prstGeom>
        </p:spPr>
      </p:pic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714500" y="4254500"/>
          <a:ext cx="20951196" cy="7903786"/>
        </p:xfrm>
        <a:graphic>
          <a:graphicData uri="http://schemas.openxmlformats.org/drawingml/2006/table">
            <a:tbl>
              <a:tblPr/>
              <a:tblGrid>
                <a:gridCol w="1871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6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59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25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455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요구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ID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유형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요구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요청자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880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R-001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기능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피부타입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&amp;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원하는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기획팀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/ UX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팀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880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R-002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페이지에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리스트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생성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속도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10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백엔드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개발자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/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담당자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880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R-003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보안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피부타입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암호화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개인정보위원회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/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담당자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880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R-004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UI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별도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심리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형태로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피부타입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UI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디자인팀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/ UX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기획자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880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R-005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제품들도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페이지에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업데이트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반영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엔지니어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/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운영팀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880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R-006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접근성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원활한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구체적인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안내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전달사항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기획자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/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위원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880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R-007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개수별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선정하여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페이지에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우선순위별로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/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마케팅팀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8880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R-008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알고리즘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콘텐츠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필터링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선호도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따른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AI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개발자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/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추천시스템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담당자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8880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R-009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알림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이벤트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추가시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신청한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한에서만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운영팀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/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마케팅팀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752600" y="5715000"/>
          <a:ext cx="20871961" cy="4445419"/>
        </p:xfrm>
        <a:graphic>
          <a:graphicData uri="http://schemas.openxmlformats.org/drawingml/2006/table">
            <a:tbl>
              <a:tblPr/>
              <a:tblGrid>
                <a:gridCol w="1871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8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6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51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9211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요구사항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 ID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요구사항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설명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우선순위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입력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출력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665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RQ-01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사용자의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피부타입에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맞는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상품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지성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건성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복합성의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각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나이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성별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리스트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페이지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665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RQ-02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취향을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반영한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상품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사용자가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원하는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종류의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관련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제품의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리스트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페이지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우선순위</a:t>
                      </a:r>
                      <a:r>
                        <a:rPr lang="en-US" sz="22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5829300" y="3441700"/>
            <a:ext cx="12738100" cy="1308100"/>
          </a:xfrm>
          <a:prstGeom prst="rect">
            <a:avLst/>
          </a:prstGeom>
        </p:spPr>
        <p:txBody>
          <a:bodyPr lIns="0" tIns="27939" rIns="0" bIns="0" rtlCol="0" anchor="t"/>
          <a:lstStyle/>
          <a:p>
            <a:pPr lvl="0" algn="ctr">
              <a:lnSpc>
                <a:spcPct val="111220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요구사항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명세화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9600" y="762000"/>
            <a:ext cx="29718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01-02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615131"/>
              </p:ext>
            </p:extLst>
          </p:nvPr>
        </p:nvGraphicFramePr>
        <p:xfrm>
          <a:off x="2146300" y="3695700"/>
          <a:ext cx="20078993" cy="8940754"/>
        </p:xfrm>
        <a:graphic>
          <a:graphicData uri="http://schemas.openxmlformats.org/drawingml/2006/table">
            <a:tbl>
              <a:tblPr/>
              <a:tblGrid>
                <a:gridCol w="5894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4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922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6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6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5691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Use Case </a:t>
                      </a: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명</a:t>
                      </a:r>
                      <a:endParaRPr lang="en-US" sz="1100" dirty="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타입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분석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및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맞춤형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제품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</a:t>
                      </a:r>
                      <a:endParaRPr lang="en-US" sz="1100" dirty="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5691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개요</a:t>
                      </a:r>
                      <a:endParaRPr lang="en-US" sz="1100" dirty="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사용자의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타입과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취향에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맞춰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테스트하고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분석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후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맞춤형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제품을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추천받는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기능</a:t>
                      </a:r>
                      <a:endParaRPr lang="en-US" sz="1100" dirty="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5691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사전 조건</a:t>
                      </a:r>
                      <a:endParaRPr lang="en-US" sz="1100" dirty="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사용자는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웹에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로그인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상태여야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함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(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회원가입시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개인정보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수집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동의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포함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en-US" sz="1100" dirty="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016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400" b="0" i="0" u="none" strike="noStrike" kern="120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  <a:cs typeface="+mn-cs"/>
                        </a:rPr>
                        <a:t>기본 흐름 </a:t>
                      </a:r>
                      <a:r>
                        <a:rPr lang="en-US" altLang="ko-KR" sz="2400" b="0" i="0" u="none" strike="noStrike" kern="120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  <a:cs typeface="+mn-cs"/>
                        </a:rPr>
                        <a:t>(</a:t>
                      </a:r>
                      <a:r>
                        <a:rPr lang="en-US" sz="2400" b="0" i="0" u="none" strike="noStrike" kern="120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  <a:cs typeface="+mn-cs"/>
                        </a:rPr>
                        <a:t>Basic Flow)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457200" algn="l">
                        <a:lnSpc>
                          <a:spcPct val="116199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ko-KR" alt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사용자가 웹 사이트</a:t>
                      </a:r>
                      <a:r>
                        <a:rPr lang="en-US" alt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(DAYFUL) </a:t>
                      </a:r>
                      <a:r>
                        <a:rPr lang="ko-KR" alt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접속</a:t>
                      </a:r>
                    </a:p>
                    <a:p>
                      <a:pPr marL="457200" lvl="0" indent="-457200" algn="l">
                        <a:lnSpc>
                          <a:spcPct val="116199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ko-KR" alt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회원가입 실시</a:t>
                      </a:r>
                    </a:p>
                    <a:p>
                      <a:pPr marL="457200" lvl="0" indent="-457200" algn="l">
                        <a:lnSpc>
                          <a:spcPct val="116199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ko-KR" alt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사용자가 피부 진단 및 취향 맞춤 분석 테스트 페이지 접속</a:t>
                      </a:r>
                    </a:p>
                    <a:p>
                      <a:pPr marL="457200" lvl="0" indent="-457200" algn="l">
                        <a:lnSpc>
                          <a:spcPct val="116199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ko-KR" alt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사용자가 피부 진단 및 취향 맞춤 분석 테스트 실시</a:t>
                      </a:r>
                    </a:p>
                    <a:p>
                      <a:pPr marL="457200" lvl="0" indent="-457200" algn="l">
                        <a:lnSpc>
                          <a:spcPct val="116199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ko-KR" alt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시스템이 사용자의 피부 타입 및 취향 맞춤 데이터 수집 </a:t>
                      </a:r>
                    </a:p>
                    <a:p>
                      <a:pPr marL="457200" lvl="0" indent="-457200" algn="l">
                        <a:lnSpc>
                          <a:spcPct val="116199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ko-KR" alt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시스템이 분석 후 추천 리스트 생성</a:t>
                      </a:r>
                    </a:p>
                    <a:p>
                      <a:pPr marL="457200" lvl="0" indent="-457200" algn="l">
                        <a:lnSpc>
                          <a:spcPct val="116199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ko-KR" alt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시스템이 사용자별 추천 페이지에 제품 등록 표시</a:t>
                      </a:r>
                      <a:endParaRPr lang="en-US" sz="1100" dirty="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91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대안</a:t>
                      </a:r>
                      <a:r>
                        <a:rPr lang="en-US" sz="2400" b="0" i="0" u="none" strike="noStrike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흐름</a:t>
                      </a:r>
                      <a:r>
                        <a:rPr lang="en-US" sz="2400" b="0" i="0" u="none" strike="noStrike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(Alternative Flow)</a:t>
                      </a:r>
                      <a:endParaRPr lang="en-US" sz="1100" dirty="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A1 :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사용자가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진단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및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취향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맞춤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분석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테스트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미실시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-&gt;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기본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신상품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순으로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</a:t>
                      </a:r>
                      <a:endParaRPr lang="en-US" sz="1100" dirty="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lvl="0" algn="l">
                        <a:lnSpc>
                          <a:spcPct val="116199"/>
                        </a:lnSpc>
                      </a:pP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A2 :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사용자가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타입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지성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건성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복합성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페이지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중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하나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선택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-&gt;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해당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타입의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제품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신상품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순으로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3511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00" b="0" i="0" u="none" strike="noStrike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예외</a:t>
                      </a:r>
                      <a:r>
                        <a:rPr lang="en-US" sz="2400" b="0" i="0" u="none" strike="noStrike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400" b="0" i="0" u="none" strike="noStrike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흐름</a:t>
                      </a:r>
                      <a:r>
                        <a:rPr lang="en-US" sz="2400" b="0" i="0" u="none" strike="noStrike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(Exception Flow)</a:t>
                      </a:r>
                      <a:endParaRPr lang="en-US" sz="1100" dirty="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E1 : 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사용자가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웹사이트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접속에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실패한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경우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-&gt; 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시스템은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오류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메시지를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표시하고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재접속을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유도함</a:t>
                      </a:r>
                      <a:endParaRPr lang="en-US" sz="1100" dirty="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lvl="0" algn="l">
                        <a:lnSpc>
                          <a:spcPct val="116199"/>
                        </a:lnSpc>
                      </a:pP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E2 : 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진단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및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맞춤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분석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테스트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중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비정상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종료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또는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오류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발생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-&gt; 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테스트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도중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페이지가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비정상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종료되거나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데이터가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정상적으로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수집되지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않은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경우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테스트를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다시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시도하도록</a:t>
                      </a:r>
                      <a:r>
                        <a:rPr lang="en-US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안내함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5829300" y="1333500"/>
            <a:ext cx="12712700" cy="1968500"/>
          </a:xfrm>
          <a:prstGeom prst="rect">
            <a:avLst/>
          </a:prstGeom>
        </p:spPr>
        <p:txBody>
          <a:bodyPr lIns="0" tIns="25400" rIns="0" bIns="0" rtlCol="0" anchor="t"/>
          <a:lstStyle/>
          <a:p>
            <a:pPr lvl="0" algn="ctr">
              <a:lnSpc>
                <a:spcPct val="111220"/>
              </a:lnSpc>
            </a:pPr>
            <a:r>
              <a:rPr lang="en-US" sz="6666" b="0" i="0" u="none" strike="noStrike">
                <a:solidFill>
                  <a:srgbClr val="180D0A"/>
                </a:solidFill>
                <a:latin typeface="Pretendard Bold"/>
              </a:rPr>
              <a:t>Use Case </a:t>
            </a:r>
            <a:r>
              <a:rPr lang="ko-KR" sz="6666" b="0" i="0" u="none" strike="noStrike">
                <a:solidFill>
                  <a:srgbClr val="180D0A"/>
                </a:solidFill>
                <a:ea typeface="Pretendard Bold"/>
              </a:rPr>
              <a:t>명세서</a:t>
            </a:r>
          </a:p>
          <a:p>
            <a:pPr lvl="0" algn="ctr">
              <a:lnSpc>
                <a:spcPct val="111220"/>
              </a:lnSpc>
            </a:pPr>
            <a:r>
              <a:rPr lang="en-US" sz="4666" b="0" i="0" u="none" strike="noStrike">
                <a:solidFill>
                  <a:srgbClr val="54443F"/>
                </a:solidFill>
                <a:latin typeface="Pretendard Bold"/>
              </a:rPr>
              <a:t>(</a:t>
            </a:r>
            <a:r>
              <a:rPr lang="ko-KR" sz="4666" b="0" i="0" u="none" strike="noStrike">
                <a:solidFill>
                  <a:srgbClr val="54443F"/>
                </a:solidFill>
                <a:ea typeface="Pretendard Bold"/>
              </a:rPr>
              <a:t>피부타입</a:t>
            </a:r>
            <a:r>
              <a:rPr lang="en-US" sz="4666" b="0" i="0" u="none" strike="noStrike">
                <a:solidFill>
                  <a:srgbClr val="54443F"/>
                </a:solidFill>
                <a:latin typeface="Pretendard Bold"/>
              </a:rPr>
              <a:t>&amp;</a:t>
            </a:r>
            <a:r>
              <a:rPr lang="ko-KR" sz="4666" b="0" i="0" u="none" strike="noStrike">
                <a:solidFill>
                  <a:srgbClr val="54443F"/>
                </a:solidFill>
                <a:ea typeface="Pretendard Bold"/>
              </a:rPr>
              <a:t>취향</a:t>
            </a:r>
            <a:r>
              <a:rPr lang="en-US" sz="4666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4666" b="0" i="0" u="none" strike="noStrike">
                <a:solidFill>
                  <a:srgbClr val="54443F"/>
                </a:solidFill>
                <a:ea typeface="Pretendard Bold"/>
              </a:rPr>
              <a:t>맞춤</a:t>
            </a:r>
            <a:r>
              <a:rPr lang="en-US" sz="4666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4666" b="0" i="0" u="none" strike="noStrike">
                <a:solidFill>
                  <a:srgbClr val="54443F"/>
                </a:solidFill>
                <a:ea typeface="Pretendard Bold"/>
              </a:rPr>
              <a:t>제품</a:t>
            </a:r>
            <a:r>
              <a:rPr lang="en-US" sz="4666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4666" b="0" i="0" u="none" strike="noStrike">
                <a:solidFill>
                  <a:srgbClr val="54443F"/>
                </a:solidFill>
                <a:ea typeface="Pretendard Bold"/>
              </a:rPr>
              <a:t>추천</a:t>
            </a:r>
            <a:r>
              <a:rPr lang="en-US" sz="4666" b="0" i="0" u="none" strike="noStrike">
                <a:solidFill>
                  <a:srgbClr val="54443F"/>
                </a:solidFill>
                <a:latin typeface="Pretendard Bold"/>
              </a:rPr>
              <a:t>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9600" y="762000"/>
            <a:ext cx="29718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01-03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263695"/>
              </p:ext>
            </p:extLst>
          </p:nvPr>
        </p:nvGraphicFramePr>
        <p:xfrm>
          <a:off x="2146300" y="3721100"/>
          <a:ext cx="20078363" cy="8879973"/>
        </p:xfrm>
        <a:graphic>
          <a:graphicData uri="http://schemas.openxmlformats.org/drawingml/2006/table">
            <a:tbl>
              <a:tblPr/>
              <a:tblGrid>
                <a:gridCol w="5894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124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6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6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521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799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목적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피부타입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및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취향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기반으로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맞춤형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제품이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정상적으로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제공되는지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검증</a:t>
                      </a:r>
                      <a:endParaRPr lang="en-US" sz="1100" dirty="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3113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800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사전 조건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457200" algn="l">
                        <a:lnSpc>
                          <a:spcPct val="116199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ko-KR" alt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사용자는 회원가입 및 로그인 완료 상태</a:t>
                      </a:r>
                    </a:p>
                    <a:p>
                      <a:pPr marL="457200" lvl="0" indent="-457200" algn="l">
                        <a:lnSpc>
                          <a:spcPct val="116199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ko-KR" alt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피부타입 및 취향 데이터가 사전에 입력되어 있음</a:t>
                      </a:r>
                      <a:endParaRPr lang="en-US" sz="1100" dirty="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4271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8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입력</a:t>
                      </a:r>
                      <a:r>
                        <a:rPr lang="en-US" sz="28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8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: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지성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건성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복합성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</a:t>
                      </a:r>
                      <a:endParaRPr lang="en-US" sz="1100" dirty="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lvl="0" algn="l">
                        <a:lnSpc>
                          <a:spcPct val="116199"/>
                        </a:lnSpc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취향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: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관리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화장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향수</a:t>
                      </a:r>
                    </a:p>
                    <a:p>
                      <a:pPr lvl="0" algn="l">
                        <a:lnSpc>
                          <a:spcPct val="116199"/>
                        </a:lnSpc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나이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성별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 : 10~50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(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남성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여성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171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800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실행</a:t>
                      </a:r>
                      <a:r>
                        <a:rPr lang="en-US" sz="2800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800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절차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457200" algn="l">
                        <a:lnSpc>
                          <a:spcPct val="116199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로그인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
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피부타입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&amp;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취향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맞춤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분석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테스트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수행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
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분석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완료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리스트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페이지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확인</a:t>
                      </a:r>
                      <a:endParaRPr lang="en-US" sz="1100" dirty="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3113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8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기대</a:t>
                      </a:r>
                      <a:r>
                        <a:rPr lang="en-US" sz="28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8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결과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리스트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페이지에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입력된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피부타입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지성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취향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자연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성분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선호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&amp;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관리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맞는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제품이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최상단에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표시됨</a:t>
                      </a:r>
                      <a:endParaRPr lang="en-US" sz="1100" dirty="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403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8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실제</a:t>
                      </a:r>
                      <a:r>
                        <a:rPr lang="en-US" sz="28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8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결과</a:t>
                      </a:r>
                      <a:r>
                        <a:rPr lang="en-US" sz="28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8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8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8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8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8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기록</a:t>
                      </a:r>
                      <a:r>
                        <a:rPr lang="en-US" sz="28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리스트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1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순위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: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피부타입</a:t>
                      </a:r>
                      <a:endParaRPr lang="en-US" sz="1100" dirty="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lvl="0" algn="l">
                        <a:lnSpc>
                          <a:spcPct val="116199"/>
                        </a:lnSpc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리스트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2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순위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: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맞춤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취향</a:t>
                      </a:r>
                    </a:p>
                    <a:p>
                      <a:pPr lvl="0" algn="l">
                        <a:lnSpc>
                          <a:spcPct val="116199"/>
                        </a:lnSpc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결과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: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기대와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일치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496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8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판정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성공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(Pass)</a:t>
                      </a:r>
                      <a:endParaRPr lang="en-US" sz="1100" dirty="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5816600" y="1193800"/>
            <a:ext cx="12738100" cy="2209800"/>
          </a:xfrm>
          <a:prstGeom prst="rect">
            <a:avLst/>
          </a:prstGeom>
        </p:spPr>
        <p:txBody>
          <a:bodyPr lIns="0" tIns="27939" rIns="0" bIns="0" rtlCol="0" anchor="t"/>
          <a:lstStyle/>
          <a:p>
            <a:pPr lvl="0" algn="ctr">
              <a:lnSpc>
                <a:spcPct val="111220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검증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기법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: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검토</a:t>
            </a:r>
          </a:p>
          <a:p>
            <a:pPr lvl="0" algn="ctr">
              <a:lnSpc>
                <a:spcPct val="111220"/>
              </a:lnSpc>
            </a:pPr>
            <a:r>
              <a:rPr lang="en" sz="5333" b="0" i="0" u="none" strike="noStrike">
                <a:solidFill>
                  <a:srgbClr val="54443F"/>
                </a:solidFill>
                <a:latin typeface="Pretendard Bold"/>
              </a:rPr>
              <a:t>(Test Case ID)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9600" y="762000"/>
            <a:ext cx="29718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01-04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29300" y="2197100"/>
            <a:ext cx="12738100" cy="1308100"/>
          </a:xfrm>
          <a:prstGeom prst="rect">
            <a:avLst/>
          </a:prstGeom>
        </p:spPr>
        <p:txBody>
          <a:bodyPr lIns="0" tIns="93131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후보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데이터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수집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방식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485900" y="4127500"/>
          <a:ext cx="21408946" cy="8182235"/>
        </p:xfrm>
        <a:graphic>
          <a:graphicData uri="http://schemas.openxmlformats.org/drawingml/2006/table">
            <a:tbl>
              <a:tblPr/>
              <a:tblGrid>
                <a:gridCol w="904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0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1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16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82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15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0802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번호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후보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경로</a:t>
                      </a:r>
                      <a:b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방식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주기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목적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903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1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페이지를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입력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설문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입력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라디오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버튼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1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적합한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필터링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903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2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제조사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웹사이트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식약처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크롤링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API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연동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1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업데이트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특성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향상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903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3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행동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장바구니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DAYFUL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자동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협업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필터링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903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4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평점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DAYFUL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시스템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직접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입력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감성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2903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5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키워드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(SNS,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커뮤니티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인스타그램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유튜브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커뮤니티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크롤링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키워드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추출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유행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2903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6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비선호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회원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설정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or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설문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다중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입력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1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필터링으로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만족도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향상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2590800" y="762000"/>
            <a:ext cx="15621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8000" b="0" i="0" u="none" strike="noStrike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29300" y="1816100"/>
            <a:ext cx="12738100" cy="1308100"/>
          </a:xfrm>
          <a:prstGeom prst="rect">
            <a:avLst/>
          </a:prstGeom>
        </p:spPr>
        <p:txBody>
          <a:bodyPr lIns="0" tIns="93131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개념적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설계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498600" y="3543300"/>
          <a:ext cx="21388583" cy="8960657"/>
        </p:xfrm>
        <a:graphic>
          <a:graphicData uri="http://schemas.openxmlformats.org/drawingml/2006/table">
            <a:tbl>
              <a:tblPr/>
              <a:tblGrid>
                <a:gridCol w="904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26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0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684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1778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번호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엔터티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속성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관계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비고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922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1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User_ID,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나이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ID,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비밀번호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 → All(1:N),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 ↔ Product (N:M, Recommendation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엔터티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22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2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SkinType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피부타입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SkinType_ID,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건성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복합성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설명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SkinType ← User (N:1)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1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명은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피부타입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
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922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3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Preference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Preference_ID,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저자극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커버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선호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Preference ← User (N:1)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1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명은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
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있음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123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4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Product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 dirty="0" err="1">
                          <a:solidFill>
                            <a:srgbClr val="515151"/>
                          </a:solidFill>
                          <a:latin typeface="Pretendard SemiBold"/>
                        </a:rPr>
                        <a:t>Product_ID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제품명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카테고리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주요성분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가격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Product ↔ User (N:M, Recommendation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통해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연결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),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Product ↔ Order (N:M),
Product → Review (1:N)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마스터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9701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5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Recommendation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추천결과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Rec_ID,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추천일시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우선순위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알고리즘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버전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Recommendation → User (N:1),
Recommendation → Product (N:1)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↔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매핑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458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6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Order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Order_ID,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주문일자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수량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결제금액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배송상태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Order → User (N:1),
Order → Product (N:M)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202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7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Review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Review_ID,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평점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후기내용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작성일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Review → User (N:1),
Review → Product (N:1)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0700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8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Event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이벤트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Event_ID,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이벤트명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알림유형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발송일자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Event → User (N:1)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마케팅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0922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9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Log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행위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Log_ID,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접속일시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클릭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검색키워드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페이지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체류시간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Log → User (N:1)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분석을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
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879600" y="762000"/>
            <a:ext cx="29718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29300" y="1168400"/>
            <a:ext cx="12738100" cy="1308100"/>
          </a:xfrm>
          <a:prstGeom prst="rect">
            <a:avLst/>
          </a:prstGeom>
        </p:spPr>
        <p:txBody>
          <a:bodyPr lIns="0" tIns="93131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논리적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설계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929748"/>
              </p:ext>
            </p:extLst>
          </p:nvPr>
        </p:nvGraphicFramePr>
        <p:xfrm>
          <a:off x="1545152" y="2812676"/>
          <a:ext cx="21306396" cy="987960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8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8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2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764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번호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테이블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컬럼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정의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자료형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PK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FK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인덱스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기타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7731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1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866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User_ID (INT, AUTO_INCREMENT), Name (VARCHAR), Age (INT), Gender (CHAR(1)), Login_ID (VARCHAR, UNIQUE), Password (VARCHAR)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User_ID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-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Login_ID UNIQUE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22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2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SkinType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8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SkinType_ID (INT, AUTO_INCREMENT), Type_Name (VARCHAR), Description (TEXT), User_ID (INT)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SkinType_ID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User_ID → User(User_ID)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User_ID INDEX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005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3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Preference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8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Preference_ID (INT, AUTO_INCREMENT), Ingredient_Pref (VARCHAR), Scent_Pref (VARCHAR), Texture_Pref (VARCHAR), User_ID (INT)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Preference_ID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User_ID → User(User_ID)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User_ID INDEX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44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4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Product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8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Product_ID (INT, AUTO_INCREMENT), Product_Name (VARCHAR), Category (VARCHAR), Brand (VARCHAR), Main_Ingredient (VARCHAR), Price (DECIMAL)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Product_ID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-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Product_Name INDEX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2613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5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Recommendation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8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Rec_ID (INT, AUTO_INCREMENT), User_ID (INT), Product_ID (INT), Rec_Date (DATETIME), Priority (INT), Algo_Version (VARCHAR)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Rec_ID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User_ID → User(User_ID)
Product_ID → Product(Product_ID)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User_ID, Product_ID INDEX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8998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6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Order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866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Order_ID (INT, AUTO_INCREMENT), User_ID (INT), Order_Date (DATETIME), Quantity (INT), Total_Price (DECIMAL), Delivery_Status (VARCHAR)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Order_ID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User_ID → User(User_ID)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User_ID INDEX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922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7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OrderDetail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8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OrderDetail_ID (INT, AUTO_INCREMENT), Order_ID (INT), Product_ID (INT), Quantity (INT), Price (DECIMAL)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OrderDetail_ID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Order_ID → Order(Order_ID)
Product_ID → Product(Product_ID)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Order_ID, Product_ID INDEX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021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8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Review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8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Review_ID (INT, AUTO_INCREMENT), User_ID (INT), Product_ID (INT), Rating (INT), Content (TEXT), Review_Date (DATETIME)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Review_ID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User_ID → User(User_ID)
Product_ID → Product(Product_ID)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Product_ID INDEX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5434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9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Event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8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Event_ID (INT, AUTO_INCREMENT), User_ID (INT), Event_Name (VARCHAR), Event_Type (VARCHAR), Event_Date (DATETIME)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Event_ID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User_ID → User(User_ID)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User_ID INDEX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0467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10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Log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866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Log_ID (INT, AUTO_INCREMENT), User_ID (INT), Access_Time (DATETIME), Click_Action (VARCHAR), Search_Keyword (VARCHAR), Stay_Duration (INT)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Log_ID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User_ID → User(User_ID)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User_ID INDEX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841500" y="749300"/>
            <a:ext cx="30734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3385</Words>
  <Application>Microsoft Office PowerPoint</Application>
  <PresentationFormat>사용자 지정</PresentationFormat>
  <Paragraphs>552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Calibri</vt:lpstr>
      <vt:lpstr>Pretendard Medium</vt:lpstr>
      <vt:lpstr>Pretendard Bold</vt:lpstr>
      <vt:lpstr>Arial</vt:lpstr>
      <vt:lpstr>Pretendard SemiBold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FullName</cp:lastModifiedBy>
  <cp:revision>19</cp:revision>
  <dcterms:created xsi:type="dcterms:W3CDTF">2006-08-16T00:00:00Z</dcterms:created>
  <dcterms:modified xsi:type="dcterms:W3CDTF">2025-10-01T00:32:17Z</dcterms:modified>
</cp:coreProperties>
</file>